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3"/>
  </p:notesMasterIdLst>
  <p:sldIdLst>
    <p:sldId id="256" r:id="rId2"/>
  </p:sldIdLst>
  <p:sldSz cx="6858000" cy="9906000" type="A4"/>
  <p:notesSz cx="6794500" cy="9906000"/>
  <p:defaultTextStyle>
    <a:defPPr>
      <a:defRPr lang="ru-RU"/>
    </a:defPPr>
    <a:lvl1pPr algn="l" rtl="0" fontAlgn="base">
      <a:spcBef>
        <a:spcPct val="0"/>
      </a:spcBef>
      <a:spcAft>
        <a:spcPct val="0"/>
      </a:spcAft>
      <a:defRPr sz="1900" kern="1200">
        <a:solidFill>
          <a:schemeClr val="tx1"/>
        </a:solidFill>
        <a:latin typeface="Arial" charset="0"/>
        <a:ea typeface="+mn-ea"/>
        <a:cs typeface="+mn-cs"/>
      </a:defRPr>
    </a:lvl1pPr>
    <a:lvl2pPr marL="457200" algn="l" rtl="0" fontAlgn="base">
      <a:spcBef>
        <a:spcPct val="0"/>
      </a:spcBef>
      <a:spcAft>
        <a:spcPct val="0"/>
      </a:spcAft>
      <a:defRPr sz="1900" kern="1200">
        <a:solidFill>
          <a:schemeClr val="tx1"/>
        </a:solidFill>
        <a:latin typeface="Arial" charset="0"/>
        <a:ea typeface="+mn-ea"/>
        <a:cs typeface="+mn-cs"/>
      </a:defRPr>
    </a:lvl2pPr>
    <a:lvl3pPr marL="914400" algn="l" rtl="0" fontAlgn="base">
      <a:spcBef>
        <a:spcPct val="0"/>
      </a:spcBef>
      <a:spcAft>
        <a:spcPct val="0"/>
      </a:spcAft>
      <a:defRPr sz="1900" kern="1200">
        <a:solidFill>
          <a:schemeClr val="tx1"/>
        </a:solidFill>
        <a:latin typeface="Arial" charset="0"/>
        <a:ea typeface="+mn-ea"/>
        <a:cs typeface="+mn-cs"/>
      </a:defRPr>
    </a:lvl3pPr>
    <a:lvl4pPr marL="1371600" algn="l" rtl="0" fontAlgn="base">
      <a:spcBef>
        <a:spcPct val="0"/>
      </a:spcBef>
      <a:spcAft>
        <a:spcPct val="0"/>
      </a:spcAft>
      <a:defRPr sz="1900" kern="1200">
        <a:solidFill>
          <a:schemeClr val="tx1"/>
        </a:solidFill>
        <a:latin typeface="Arial" charset="0"/>
        <a:ea typeface="+mn-ea"/>
        <a:cs typeface="+mn-cs"/>
      </a:defRPr>
    </a:lvl4pPr>
    <a:lvl5pPr marL="1828800" algn="l" rtl="0" fontAlgn="base">
      <a:spcBef>
        <a:spcPct val="0"/>
      </a:spcBef>
      <a:spcAft>
        <a:spcPct val="0"/>
      </a:spcAft>
      <a:defRPr sz="1900" kern="1200">
        <a:solidFill>
          <a:schemeClr val="tx1"/>
        </a:solidFill>
        <a:latin typeface="Arial" charset="0"/>
        <a:ea typeface="+mn-ea"/>
        <a:cs typeface="+mn-cs"/>
      </a:defRPr>
    </a:lvl5pPr>
    <a:lvl6pPr marL="2286000" algn="l" defTabSz="914400" rtl="0" eaLnBrk="1" latinLnBrk="0" hangingPunct="1">
      <a:defRPr sz="1900" kern="1200">
        <a:solidFill>
          <a:schemeClr val="tx1"/>
        </a:solidFill>
        <a:latin typeface="Arial" charset="0"/>
        <a:ea typeface="+mn-ea"/>
        <a:cs typeface="+mn-cs"/>
      </a:defRPr>
    </a:lvl6pPr>
    <a:lvl7pPr marL="2743200" algn="l" defTabSz="914400" rtl="0" eaLnBrk="1" latinLnBrk="0" hangingPunct="1">
      <a:defRPr sz="1900" kern="1200">
        <a:solidFill>
          <a:schemeClr val="tx1"/>
        </a:solidFill>
        <a:latin typeface="Arial" charset="0"/>
        <a:ea typeface="+mn-ea"/>
        <a:cs typeface="+mn-cs"/>
      </a:defRPr>
    </a:lvl7pPr>
    <a:lvl8pPr marL="3200400" algn="l" defTabSz="914400" rtl="0" eaLnBrk="1" latinLnBrk="0" hangingPunct="1">
      <a:defRPr sz="1900" kern="1200">
        <a:solidFill>
          <a:schemeClr val="tx1"/>
        </a:solidFill>
        <a:latin typeface="Arial" charset="0"/>
        <a:ea typeface="+mn-ea"/>
        <a:cs typeface="+mn-cs"/>
      </a:defRPr>
    </a:lvl8pPr>
    <a:lvl9pPr marL="3657600" algn="l" defTabSz="914400" rtl="0" eaLnBrk="1" latinLnBrk="0" hangingPunct="1">
      <a:defRPr sz="19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2F9FE"/>
    <a:srgbClr val="CAF4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100" d="100"/>
          <a:sy n="100" d="100"/>
        </p:scale>
        <p:origin x="-1482" y="168"/>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4813" cy="495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ru-RU"/>
          </a:p>
        </p:txBody>
      </p:sp>
      <p:sp>
        <p:nvSpPr>
          <p:cNvPr id="32771" name="Rectangle 3"/>
          <p:cNvSpPr>
            <a:spLocks noGrp="1" noChangeArrowheads="1"/>
          </p:cNvSpPr>
          <p:nvPr>
            <p:ph type="dt" idx="1"/>
          </p:nvPr>
        </p:nvSpPr>
        <p:spPr bwMode="auto">
          <a:xfrm>
            <a:off x="3848100" y="0"/>
            <a:ext cx="2944813" cy="4953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ru-RU"/>
          </a:p>
        </p:txBody>
      </p:sp>
      <p:sp>
        <p:nvSpPr>
          <p:cNvPr id="32772" name="Rectangle 4"/>
          <p:cNvSpPr>
            <a:spLocks noRot="1" noChangeArrowheads="1" noTextEdit="1"/>
          </p:cNvSpPr>
          <p:nvPr>
            <p:ph type="sldImg" idx="2"/>
          </p:nvPr>
        </p:nvSpPr>
        <p:spPr bwMode="auto">
          <a:xfrm>
            <a:off x="2111375" y="742950"/>
            <a:ext cx="2571750" cy="3714750"/>
          </a:xfrm>
          <a:prstGeom prst="rect">
            <a:avLst/>
          </a:prstGeom>
          <a:noFill/>
          <a:ln w="9525">
            <a:solidFill>
              <a:srgbClr val="000000"/>
            </a:solidFill>
            <a:miter lim="800000"/>
            <a:headEnd/>
            <a:tailEnd/>
          </a:ln>
          <a:effectLst/>
        </p:spPr>
      </p:sp>
      <p:sp>
        <p:nvSpPr>
          <p:cNvPr id="32773" name="Rectangle 5"/>
          <p:cNvSpPr>
            <a:spLocks noGrp="1" noChangeArrowheads="1"/>
          </p:cNvSpPr>
          <p:nvPr>
            <p:ph type="body" sz="quarter" idx="3"/>
          </p:nvPr>
        </p:nvSpPr>
        <p:spPr bwMode="auto">
          <a:xfrm>
            <a:off x="679450" y="4705350"/>
            <a:ext cx="5435600" cy="44577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32774" name="Rectangle 6"/>
          <p:cNvSpPr>
            <a:spLocks noGrp="1" noChangeArrowheads="1"/>
          </p:cNvSpPr>
          <p:nvPr>
            <p:ph type="ftr" sz="quarter" idx="4"/>
          </p:nvPr>
        </p:nvSpPr>
        <p:spPr bwMode="auto">
          <a:xfrm>
            <a:off x="0" y="9409113"/>
            <a:ext cx="2944813"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ru-RU"/>
          </a:p>
        </p:txBody>
      </p:sp>
      <p:sp>
        <p:nvSpPr>
          <p:cNvPr id="32775" name="Rectangle 7"/>
          <p:cNvSpPr>
            <a:spLocks noGrp="1" noChangeArrowheads="1"/>
          </p:cNvSpPr>
          <p:nvPr>
            <p:ph type="sldNum" sz="quarter" idx="5"/>
          </p:nvPr>
        </p:nvSpPr>
        <p:spPr bwMode="auto">
          <a:xfrm>
            <a:off x="3848100" y="9409113"/>
            <a:ext cx="2944813" cy="4953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034249B-AF0D-47CC-86BD-47BB6736404C}" type="slidenum">
              <a:rPr lang="ru-RU"/>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8DA35A-1E1E-4EB6-8C3E-24D2DDC704E5}" type="slidenum">
              <a:rPr lang="ru-RU"/>
              <a:pPr/>
              <a:t>1</a:t>
            </a:fld>
            <a:endParaRPr lang="ru-RU"/>
          </a:p>
        </p:txBody>
      </p:sp>
      <p:sp>
        <p:nvSpPr>
          <p:cNvPr id="33794" name="Rectangle 2"/>
          <p:cNvSpPr>
            <a:spLocks noRot="1" noChangeArrowheads="1" noTextEdit="1"/>
          </p:cNvSpPr>
          <p:nvPr>
            <p:ph type="sldImg"/>
          </p:nvPr>
        </p:nvSpPr>
        <p:spPr>
          <a:ln/>
        </p:spPr>
      </p:sp>
      <p:sp>
        <p:nvSpPr>
          <p:cNvPr id="33795"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3076575"/>
            <a:ext cx="5829300" cy="212407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613400"/>
            <a:ext cx="4800600" cy="25320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1AE92B3-872F-401F-806E-B06B2075902C}"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A2A76A2-8CDA-43DA-AFF2-BF23F104B4AA}"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96875"/>
            <a:ext cx="1543050" cy="84518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96875"/>
            <a:ext cx="4476750" cy="84518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5A236E35-F559-499E-B460-ED62F96CD79D}"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96875"/>
            <a:ext cx="6172200" cy="1651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342900" y="2311400"/>
            <a:ext cx="3009900" cy="65373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3505200" y="2311400"/>
            <a:ext cx="3009900" cy="6537325"/>
          </a:xfrm>
        </p:spPr>
        <p:txBody>
          <a:bodyPr/>
          <a:lstStyle/>
          <a:p>
            <a:endParaRPr lang="ru-RU"/>
          </a:p>
        </p:txBody>
      </p:sp>
      <p:sp>
        <p:nvSpPr>
          <p:cNvPr id="5" name="Дата 4"/>
          <p:cNvSpPr>
            <a:spLocks noGrp="1"/>
          </p:cNvSpPr>
          <p:nvPr>
            <p:ph type="dt" sz="half" idx="10"/>
          </p:nvPr>
        </p:nvSpPr>
        <p:spPr>
          <a:xfrm>
            <a:off x="342900" y="9020175"/>
            <a:ext cx="1600200" cy="687388"/>
          </a:xfrm>
        </p:spPr>
        <p:txBody>
          <a:bodyPr/>
          <a:lstStyle>
            <a:lvl1pPr>
              <a:defRPr/>
            </a:lvl1pPr>
          </a:lstStyle>
          <a:p>
            <a:endParaRPr lang="ru-RU"/>
          </a:p>
        </p:txBody>
      </p:sp>
      <p:sp>
        <p:nvSpPr>
          <p:cNvPr id="6" name="Нижний колонтитул 5"/>
          <p:cNvSpPr>
            <a:spLocks noGrp="1"/>
          </p:cNvSpPr>
          <p:nvPr>
            <p:ph type="ftr" sz="quarter" idx="11"/>
          </p:nvPr>
        </p:nvSpPr>
        <p:spPr>
          <a:xfrm>
            <a:off x="2343150" y="9020175"/>
            <a:ext cx="2171700" cy="687388"/>
          </a:xfrm>
        </p:spPr>
        <p:txBody>
          <a:bodyPr/>
          <a:lstStyle>
            <a:lvl1pPr>
              <a:defRPr/>
            </a:lvl1pPr>
          </a:lstStyle>
          <a:p>
            <a:endParaRPr lang="ru-RU"/>
          </a:p>
        </p:txBody>
      </p:sp>
      <p:sp>
        <p:nvSpPr>
          <p:cNvPr id="7" name="Номер слайда 6"/>
          <p:cNvSpPr>
            <a:spLocks noGrp="1"/>
          </p:cNvSpPr>
          <p:nvPr>
            <p:ph type="sldNum" sz="quarter" idx="12"/>
          </p:nvPr>
        </p:nvSpPr>
        <p:spPr>
          <a:xfrm>
            <a:off x="4914900" y="9020175"/>
            <a:ext cx="1600200" cy="687388"/>
          </a:xfrm>
        </p:spPr>
        <p:txBody>
          <a:bodyPr/>
          <a:lstStyle>
            <a:lvl1pPr>
              <a:defRPr/>
            </a:lvl1pPr>
          </a:lstStyle>
          <a:p>
            <a:fld id="{887ABB8C-29F4-4B62-989E-63A52692A267}"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AC2972C-8280-4F6A-95AD-24CB781C78ED}"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6365875"/>
            <a:ext cx="5829300" cy="1966913"/>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338" y="4198938"/>
            <a:ext cx="5829300" cy="21669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EED8C5B-CEBE-4A48-94D6-0D13DA3EA945}"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505200" y="2311400"/>
            <a:ext cx="3009900" cy="6537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1696D58-183D-4C7D-A060-9E684EC0C39A}"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217738"/>
            <a:ext cx="3030538"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3141663"/>
            <a:ext cx="3030538"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4563" y="2217738"/>
            <a:ext cx="3030537" cy="9239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4563" y="3141663"/>
            <a:ext cx="3030537" cy="5707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52FE1787-9A41-47D4-B973-5CE6C99F3390}"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DFAB71BB-3788-406B-BA48-DDA3D77C0504}"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0341AB48-9324-466C-A4A4-DB8EF6D4531C}"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93700"/>
            <a:ext cx="2255838" cy="1679575"/>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8" y="393700"/>
            <a:ext cx="3833812" cy="8455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2073275"/>
            <a:ext cx="2255838" cy="67754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87533B84-EEF4-4A12-BD9B-6C38A52213BE}"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613" y="6934200"/>
            <a:ext cx="4114800" cy="819150"/>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613" y="885825"/>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613" y="7753350"/>
            <a:ext cx="4114800" cy="11620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40DFFF7E-88D9-4325-B0FD-ECAE61BFFB63}"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xfrm>
            <a:off x="342900" y="396875"/>
            <a:ext cx="6172200" cy="1651000"/>
          </a:xfrm>
          <a:prstGeom prst="rect">
            <a:avLst/>
          </a:prstGeom>
          <a:noFill/>
          <a:ln w="9525">
            <a:noFill/>
            <a:miter lim="800000"/>
            <a:headEnd/>
            <a:tailEnd/>
          </a:ln>
          <a:effectLst/>
        </p:spPr>
        <p:txBody>
          <a:bodyPr vert="horz" wrap="square" lIns="95754" tIns="47877" rIns="95754" bIns="47877" numCol="1" anchor="ctr" anchorCtr="0" compatLnSpc="1">
            <a:prstTxWarp prst="textNoShape">
              <a:avLst/>
            </a:prstTxWarp>
          </a:bodyPr>
          <a:lstStyle/>
          <a:p>
            <a:pPr lvl="0"/>
            <a:r>
              <a:rPr lang="ru-RU" smtClean="0"/>
              <a:t>Click to edit Master title style</a:t>
            </a:r>
          </a:p>
        </p:txBody>
      </p:sp>
      <p:sp>
        <p:nvSpPr>
          <p:cNvPr id="29699" name="Rectangle 3"/>
          <p:cNvSpPr>
            <a:spLocks noGrp="1" noChangeArrowheads="1"/>
          </p:cNvSpPr>
          <p:nvPr>
            <p:ph type="body" idx="1"/>
          </p:nvPr>
        </p:nvSpPr>
        <p:spPr bwMode="auto">
          <a:xfrm>
            <a:off x="342900" y="2311400"/>
            <a:ext cx="6172200" cy="6537325"/>
          </a:xfrm>
          <a:prstGeom prst="rect">
            <a:avLst/>
          </a:prstGeom>
          <a:noFill/>
          <a:ln w="9525">
            <a:noFill/>
            <a:miter lim="800000"/>
            <a:headEnd/>
            <a:tailEnd/>
          </a:ln>
          <a:effectLst/>
        </p:spPr>
        <p:txBody>
          <a:bodyPr vert="horz" wrap="square" lIns="95754" tIns="47877" rIns="95754" bIns="47877"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29700" name="Rectangle 4"/>
          <p:cNvSpPr>
            <a:spLocks noGrp="1" noChangeArrowheads="1"/>
          </p:cNvSpPr>
          <p:nvPr>
            <p:ph type="dt" sz="half" idx="2"/>
          </p:nvPr>
        </p:nvSpPr>
        <p:spPr bwMode="auto">
          <a:xfrm>
            <a:off x="342900" y="9020175"/>
            <a:ext cx="1600200" cy="687388"/>
          </a:xfrm>
          <a:prstGeom prst="rect">
            <a:avLst/>
          </a:prstGeom>
          <a:noFill/>
          <a:ln w="9525">
            <a:noFill/>
            <a:miter lim="800000"/>
            <a:headEnd/>
            <a:tailEnd/>
          </a:ln>
          <a:effectLst/>
        </p:spPr>
        <p:txBody>
          <a:bodyPr vert="horz" wrap="square" lIns="95754" tIns="47877" rIns="95754" bIns="47877" numCol="1" anchor="t" anchorCtr="0" compatLnSpc="1">
            <a:prstTxWarp prst="textNoShape">
              <a:avLst/>
            </a:prstTxWarp>
          </a:bodyPr>
          <a:lstStyle>
            <a:lvl1pPr defTabSz="957263">
              <a:defRPr sz="1500"/>
            </a:lvl1pPr>
          </a:lstStyle>
          <a:p>
            <a:endParaRPr lang="ru-RU"/>
          </a:p>
        </p:txBody>
      </p:sp>
      <p:sp>
        <p:nvSpPr>
          <p:cNvPr id="29701" name="Rectangle 5"/>
          <p:cNvSpPr>
            <a:spLocks noGrp="1" noChangeArrowheads="1"/>
          </p:cNvSpPr>
          <p:nvPr>
            <p:ph type="ftr" sz="quarter" idx="3"/>
          </p:nvPr>
        </p:nvSpPr>
        <p:spPr bwMode="auto">
          <a:xfrm>
            <a:off x="2343150" y="9020175"/>
            <a:ext cx="2171700" cy="687388"/>
          </a:xfrm>
          <a:prstGeom prst="rect">
            <a:avLst/>
          </a:prstGeom>
          <a:noFill/>
          <a:ln w="9525">
            <a:noFill/>
            <a:miter lim="800000"/>
            <a:headEnd/>
            <a:tailEnd/>
          </a:ln>
          <a:effectLst/>
        </p:spPr>
        <p:txBody>
          <a:bodyPr vert="horz" wrap="square" lIns="95754" tIns="47877" rIns="95754" bIns="47877" numCol="1" anchor="t" anchorCtr="0" compatLnSpc="1">
            <a:prstTxWarp prst="textNoShape">
              <a:avLst/>
            </a:prstTxWarp>
          </a:bodyPr>
          <a:lstStyle>
            <a:lvl1pPr algn="ctr" defTabSz="957263">
              <a:defRPr sz="1500"/>
            </a:lvl1pPr>
          </a:lstStyle>
          <a:p>
            <a:endParaRPr lang="ru-RU"/>
          </a:p>
        </p:txBody>
      </p:sp>
      <p:sp>
        <p:nvSpPr>
          <p:cNvPr id="29702" name="Rectangle 6"/>
          <p:cNvSpPr>
            <a:spLocks noGrp="1" noChangeArrowheads="1"/>
          </p:cNvSpPr>
          <p:nvPr>
            <p:ph type="sldNum" sz="quarter" idx="4"/>
          </p:nvPr>
        </p:nvSpPr>
        <p:spPr bwMode="auto">
          <a:xfrm>
            <a:off x="4914900" y="9020175"/>
            <a:ext cx="1600200" cy="687388"/>
          </a:xfrm>
          <a:prstGeom prst="rect">
            <a:avLst/>
          </a:prstGeom>
          <a:noFill/>
          <a:ln w="9525">
            <a:noFill/>
            <a:miter lim="800000"/>
            <a:headEnd/>
            <a:tailEnd/>
          </a:ln>
          <a:effectLst/>
        </p:spPr>
        <p:txBody>
          <a:bodyPr vert="horz" wrap="square" lIns="95754" tIns="47877" rIns="95754" bIns="47877" numCol="1" anchor="t" anchorCtr="0" compatLnSpc="1">
            <a:prstTxWarp prst="textNoShape">
              <a:avLst/>
            </a:prstTxWarp>
          </a:bodyPr>
          <a:lstStyle>
            <a:lvl1pPr algn="r" defTabSz="957263">
              <a:defRPr sz="1500"/>
            </a:lvl1pPr>
          </a:lstStyle>
          <a:p>
            <a:fld id="{50F59A14-C014-48D9-8ACA-2829595C0170}"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ctr" defTabSz="957263" rtl="0" fontAlgn="base">
        <a:spcBef>
          <a:spcPct val="0"/>
        </a:spcBef>
        <a:spcAft>
          <a:spcPct val="0"/>
        </a:spcAft>
        <a:defRPr sz="4600">
          <a:solidFill>
            <a:schemeClr val="tx2"/>
          </a:solidFill>
          <a:latin typeface="+mj-lt"/>
          <a:ea typeface="+mj-ea"/>
          <a:cs typeface="+mj-cs"/>
        </a:defRPr>
      </a:lvl1pPr>
      <a:lvl2pPr algn="ctr" defTabSz="957263" rtl="0" fontAlgn="base">
        <a:spcBef>
          <a:spcPct val="0"/>
        </a:spcBef>
        <a:spcAft>
          <a:spcPct val="0"/>
        </a:spcAft>
        <a:defRPr sz="4600">
          <a:solidFill>
            <a:schemeClr val="tx2"/>
          </a:solidFill>
          <a:latin typeface="Arial" charset="0"/>
        </a:defRPr>
      </a:lvl2pPr>
      <a:lvl3pPr algn="ctr" defTabSz="957263" rtl="0" fontAlgn="base">
        <a:spcBef>
          <a:spcPct val="0"/>
        </a:spcBef>
        <a:spcAft>
          <a:spcPct val="0"/>
        </a:spcAft>
        <a:defRPr sz="4600">
          <a:solidFill>
            <a:schemeClr val="tx2"/>
          </a:solidFill>
          <a:latin typeface="Arial" charset="0"/>
        </a:defRPr>
      </a:lvl3pPr>
      <a:lvl4pPr algn="ctr" defTabSz="957263" rtl="0" fontAlgn="base">
        <a:spcBef>
          <a:spcPct val="0"/>
        </a:spcBef>
        <a:spcAft>
          <a:spcPct val="0"/>
        </a:spcAft>
        <a:defRPr sz="4600">
          <a:solidFill>
            <a:schemeClr val="tx2"/>
          </a:solidFill>
          <a:latin typeface="Arial" charset="0"/>
        </a:defRPr>
      </a:lvl4pPr>
      <a:lvl5pPr algn="ctr" defTabSz="957263" rtl="0" fontAlgn="base">
        <a:spcBef>
          <a:spcPct val="0"/>
        </a:spcBef>
        <a:spcAft>
          <a:spcPct val="0"/>
        </a:spcAft>
        <a:defRPr sz="4600">
          <a:solidFill>
            <a:schemeClr val="tx2"/>
          </a:solidFill>
          <a:latin typeface="Arial" charset="0"/>
        </a:defRPr>
      </a:lvl5pPr>
      <a:lvl6pPr marL="457200" algn="ctr" defTabSz="957263" rtl="0" fontAlgn="base">
        <a:spcBef>
          <a:spcPct val="0"/>
        </a:spcBef>
        <a:spcAft>
          <a:spcPct val="0"/>
        </a:spcAft>
        <a:defRPr sz="4600">
          <a:solidFill>
            <a:schemeClr val="tx2"/>
          </a:solidFill>
          <a:latin typeface="Arial" charset="0"/>
        </a:defRPr>
      </a:lvl6pPr>
      <a:lvl7pPr marL="914400" algn="ctr" defTabSz="957263" rtl="0" fontAlgn="base">
        <a:spcBef>
          <a:spcPct val="0"/>
        </a:spcBef>
        <a:spcAft>
          <a:spcPct val="0"/>
        </a:spcAft>
        <a:defRPr sz="4600">
          <a:solidFill>
            <a:schemeClr val="tx2"/>
          </a:solidFill>
          <a:latin typeface="Arial" charset="0"/>
        </a:defRPr>
      </a:lvl7pPr>
      <a:lvl8pPr marL="1371600" algn="ctr" defTabSz="957263" rtl="0" fontAlgn="base">
        <a:spcBef>
          <a:spcPct val="0"/>
        </a:spcBef>
        <a:spcAft>
          <a:spcPct val="0"/>
        </a:spcAft>
        <a:defRPr sz="4600">
          <a:solidFill>
            <a:schemeClr val="tx2"/>
          </a:solidFill>
          <a:latin typeface="Arial" charset="0"/>
        </a:defRPr>
      </a:lvl8pPr>
      <a:lvl9pPr marL="1828800" algn="ctr" defTabSz="957263" rtl="0" fontAlgn="base">
        <a:spcBef>
          <a:spcPct val="0"/>
        </a:spcBef>
        <a:spcAft>
          <a:spcPct val="0"/>
        </a:spcAft>
        <a:defRPr sz="4600">
          <a:solidFill>
            <a:schemeClr val="tx2"/>
          </a:solidFill>
          <a:latin typeface="Arial" charset="0"/>
        </a:defRPr>
      </a:lvl9pPr>
    </p:titleStyle>
    <p:bodyStyle>
      <a:lvl1pPr marL="358775" indent="-358775" algn="l" defTabSz="957263" rtl="0" fontAlgn="base">
        <a:spcBef>
          <a:spcPct val="20000"/>
        </a:spcBef>
        <a:spcAft>
          <a:spcPct val="0"/>
        </a:spcAft>
        <a:buChar char="•"/>
        <a:defRPr sz="3300">
          <a:solidFill>
            <a:schemeClr val="tx1"/>
          </a:solidFill>
          <a:latin typeface="+mn-lt"/>
          <a:ea typeface="+mn-ea"/>
          <a:cs typeface="+mn-cs"/>
        </a:defRPr>
      </a:lvl1pPr>
      <a:lvl2pPr marL="777875" indent="-298450" algn="l" defTabSz="957263" rtl="0" fontAlgn="base">
        <a:spcBef>
          <a:spcPct val="20000"/>
        </a:spcBef>
        <a:spcAft>
          <a:spcPct val="0"/>
        </a:spcAft>
        <a:buChar char="–"/>
        <a:defRPr sz="2900">
          <a:solidFill>
            <a:schemeClr val="tx1"/>
          </a:solidFill>
          <a:latin typeface="+mn-lt"/>
        </a:defRPr>
      </a:lvl2pPr>
      <a:lvl3pPr marL="1196975" indent="-239713" algn="l" defTabSz="957263" rtl="0" fontAlgn="base">
        <a:spcBef>
          <a:spcPct val="20000"/>
        </a:spcBef>
        <a:spcAft>
          <a:spcPct val="0"/>
        </a:spcAft>
        <a:buChar char="•"/>
        <a:defRPr sz="2500">
          <a:solidFill>
            <a:schemeClr val="tx1"/>
          </a:solidFill>
          <a:latin typeface="+mn-lt"/>
        </a:defRPr>
      </a:lvl3pPr>
      <a:lvl4pPr marL="1676400" indent="-239713" algn="l" defTabSz="957263" rtl="0" fontAlgn="base">
        <a:spcBef>
          <a:spcPct val="20000"/>
        </a:spcBef>
        <a:spcAft>
          <a:spcPct val="0"/>
        </a:spcAft>
        <a:buChar char="–"/>
        <a:defRPr sz="2100">
          <a:solidFill>
            <a:schemeClr val="tx1"/>
          </a:solidFill>
          <a:latin typeface="+mn-lt"/>
        </a:defRPr>
      </a:lvl4pPr>
      <a:lvl5pPr marL="2154238" indent="-239713" algn="l" defTabSz="957263" rtl="0" fontAlgn="base">
        <a:spcBef>
          <a:spcPct val="20000"/>
        </a:spcBef>
        <a:spcAft>
          <a:spcPct val="0"/>
        </a:spcAft>
        <a:buChar char="»"/>
        <a:defRPr sz="2100">
          <a:solidFill>
            <a:schemeClr val="tx1"/>
          </a:solidFill>
          <a:latin typeface="+mn-lt"/>
        </a:defRPr>
      </a:lvl5pPr>
      <a:lvl6pPr marL="2611438" indent="-239713" algn="l" defTabSz="957263" rtl="0" fontAlgn="base">
        <a:spcBef>
          <a:spcPct val="20000"/>
        </a:spcBef>
        <a:spcAft>
          <a:spcPct val="0"/>
        </a:spcAft>
        <a:buChar char="»"/>
        <a:defRPr sz="2100">
          <a:solidFill>
            <a:schemeClr val="tx1"/>
          </a:solidFill>
          <a:latin typeface="+mn-lt"/>
        </a:defRPr>
      </a:lvl6pPr>
      <a:lvl7pPr marL="3068638" indent="-239713" algn="l" defTabSz="957263" rtl="0" fontAlgn="base">
        <a:spcBef>
          <a:spcPct val="20000"/>
        </a:spcBef>
        <a:spcAft>
          <a:spcPct val="0"/>
        </a:spcAft>
        <a:buChar char="»"/>
        <a:defRPr sz="2100">
          <a:solidFill>
            <a:schemeClr val="tx1"/>
          </a:solidFill>
          <a:latin typeface="+mn-lt"/>
        </a:defRPr>
      </a:lvl7pPr>
      <a:lvl8pPr marL="3525838" indent="-239713" algn="l" defTabSz="957263" rtl="0" fontAlgn="base">
        <a:spcBef>
          <a:spcPct val="20000"/>
        </a:spcBef>
        <a:spcAft>
          <a:spcPct val="0"/>
        </a:spcAft>
        <a:buChar char="»"/>
        <a:defRPr sz="2100">
          <a:solidFill>
            <a:schemeClr val="tx1"/>
          </a:solidFill>
          <a:latin typeface="+mn-lt"/>
        </a:defRPr>
      </a:lvl8pPr>
      <a:lvl9pPr marL="3983038" indent="-239713" algn="l" defTabSz="957263" rtl="0" fontAlgn="base">
        <a:spcBef>
          <a:spcPct val="20000"/>
        </a:spcBef>
        <a:spcAft>
          <a:spcPct val="0"/>
        </a:spcAft>
        <a:buChar char="»"/>
        <a:defRPr sz="21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image" Target="../media/image11.wmf"/><Relationship Id="rId18" Type="http://schemas.openxmlformats.org/officeDocument/2006/relationships/image" Target="../media/image16.wmf"/><Relationship Id="rId3" Type="http://schemas.openxmlformats.org/officeDocument/2006/relationships/image" Target="../media/image1.jpeg"/><Relationship Id="rId7" Type="http://schemas.openxmlformats.org/officeDocument/2006/relationships/image" Target="../media/image5.wmf"/><Relationship Id="rId12" Type="http://schemas.openxmlformats.org/officeDocument/2006/relationships/image" Target="../media/image10.wmf"/><Relationship Id="rId17" Type="http://schemas.openxmlformats.org/officeDocument/2006/relationships/image" Target="../media/image15.wmf"/><Relationship Id="rId2" Type="http://schemas.openxmlformats.org/officeDocument/2006/relationships/notesSlide" Target="../notesSlides/notesSlide1.xml"/><Relationship Id="rId16" Type="http://schemas.openxmlformats.org/officeDocument/2006/relationships/image" Target="../media/image14.wmf"/><Relationship Id="rId20" Type="http://schemas.openxmlformats.org/officeDocument/2006/relationships/image" Target="../media/image18.wmf"/><Relationship Id="rId1" Type="http://schemas.openxmlformats.org/officeDocument/2006/relationships/slideLayout" Target="../slideLayouts/slideLayout12.xml"/><Relationship Id="rId6" Type="http://schemas.openxmlformats.org/officeDocument/2006/relationships/image" Target="../media/image4.wmf"/><Relationship Id="rId11" Type="http://schemas.openxmlformats.org/officeDocument/2006/relationships/image" Target="../media/image9.wmf"/><Relationship Id="rId5" Type="http://schemas.openxmlformats.org/officeDocument/2006/relationships/image" Target="../media/image3.wmf"/><Relationship Id="rId15" Type="http://schemas.openxmlformats.org/officeDocument/2006/relationships/image" Target="../media/image13.wmf"/><Relationship Id="rId10" Type="http://schemas.openxmlformats.org/officeDocument/2006/relationships/image" Target="../media/image8.wmf"/><Relationship Id="rId19" Type="http://schemas.openxmlformats.org/officeDocument/2006/relationships/image" Target="../media/image17.wmf"/><Relationship Id="rId4" Type="http://schemas.openxmlformats.org/officeDocument/2006/relationships/image" Target="../media/image2.png"/><Relationship Id="rId9" Type="http://schemas.openxmlformats.org/officeDocument/2006/relationships/image" Target="../media/image7.wmf"/><Relationship Id="rId14" Type="http://schemas.openxmlformats.org/officeDocument/2006/relationships/image" Target="../media/image12.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tile tx="0" ty="0" sx="100000" sy="100000" flip="none" algn="tl"/>
        </a:blipFill>
        <a:effectLst/>
      </p:bgPr>
    </p:bg>
    <p:spTree>
      <p:nvGrpSpPr>
        <p:cNvPr id="1" name=""/>
        <p:cNvGrpSpPr/>
        <p:nvPr/>
      </p:nvGrpSpPr>
      <p:grpSpPr>
        <a:xfrm>
          <a:off x="0" y="0"/>
          <a:ext cx="0" cy="0"/>
          <a:chOff x="0" y="0"/>
          <a:chExt cx="0" cy="0"/>
        </a:xfrm>
      </p:grpSpPr>
      <p:pic>
        <p:nvPicPr>
          <p:cNvPr id="2052" name="Picture 4" descr="ucc-logo-new"/>
          <p:cNvPicPr>
            <a:picLocks noChangeAspect="1" noChangeArrowheads="1"/>
          </p:cNvPicPr>
          <p:nvPr/>
        </p:nvPicPr>
        <p:blipFill>
          <a:blip r:embed="rId4"/>
          <a:srcRect/>
          <a:stretch>
            <a:fillRect/>
          </a:stretch>
        </p:blipFill>
        <p:spPr bwMode="auto">
          <a:xfrm>
            <a:off x="333375" y="9199563"/>
            <a:ext cx="973138" cy="482600"/>
          </a:xfrm>
          <a:prstGeom prst="rect">
            <a:avLst/>
          </a:prstGeom>
          <a:noFill/>
        </p:spPr>
      </p:pic>
      <p:sp>
        <p:nvSpPr>
          <p:cNvPr id="2054" name="Text Box 6"/>
          <p:cNvSpPr txBox="1">
            <a:spLocks noChangeArrowheads="1"/>
          </p:cNvSpPr>
          <p:nvPr/>
        </p:nvSpPr>
        <p:spPr bwMode="auto">
          <a:xfrm>
            <a:off x="1200150" y="406400"/>
            <a:ext cx="4011613" cy="385763"/>
          </a:xfrm>
          <a:prstGeom prst="rect">
            <a:avLst/>
          </a:prstGeom>
          <a:noFill/>
          <a:ln w="12700" cap="sq">
            <a:noFill/>
            <a:miter lim="800000"/>
            <a:headEnd type="none" w="sm" len="sm"/>
            <a:tailEnd type="none" w="sm" len="sm"/>
          </a:ln>
          <a:effectLst/>
        </p:spPr>
        <p:txBody>
          <a:bodyPr lIns="95754" tIns="47877" rIns="95754" bIns="47877">
            <a:spAutoFit/>
          </a:bodyPr>
          <a:lstStyle/>
          <a:p>
            <a:pPr defTabSz="957263"/>
            <a:endParaRPr lang="en-GB"/>
          </a:p>
        </p:txBody>
      </p:sp>
      <p:sp>
        <p:nvSpPr>
          <p:cNvPr id="2055" name="Text Box 7"/>
          <p:cNvSpPr txBox="1">
            <a:spLocks noChangeArrowheads="1"/>
          </p:cNvSpPr>
          <p:nvPr/>
        </p:nvSpPr>
        <p:spPr bwMode="auto">
          <a:xfrm>
            <a:off x="1027113" y="273050"/>
            <a:ext cx="4875212" cy="385763"/>
          </a:xfrm>
          <a:prstGeom prst="rect">
            <a:avLst/>
          </a:prstGeom>
          <a:noFill/>
          <a:ln w="12700" cap="sq">
            <a:noFill/>
            <a:miter lim="800000"/>
            <a:headEnd type="none" w="sm" len="sm"/>
            <a:tailEnd type="none" w="sm" len="sm"/>
          </a:ln>
          <a:effectLst/>
        </p:spPr>
        <p:txBody>
          <a:bodyPr lIns="95754" tIns="47877" rIns="95754" bIns="47877">
            <a:spAutoFit/>
          </a:bodyPr>
          <a:lstStyle/>
          <a:p>
            <a:pPr algn="ctr" defTabSz="957263"/>
            <a:r>
              <a:rPr lang="ru-RU">
                <a:latin typeface="Times New Roman" pitchFamily="18" charset="0"/>
              </a:rPr>
              <a:t>Individually Adaptable Automatic QT Detector</a:t>
            </a:r>
          </a:p>
        </p:txBody>
      </p:sp>
      <p:sp>
        <p:nvSpPr>
          <p:cNvPr id="2056" name="Text Box 8"/>
          <p:cNvSpPr txBox="1">
            <a:spLocks noChangeArrowheads="1"/>
          </p:cNvSpPr>
          <p:nvPr/>
        </p:nvSpPr>
        <p:spPr bwMode="auto">
          <a:xfrm>
            <a:off x="1608138" y="547688"/>
            <a:ext cx="3460750" cy="293687"/>
          </a:xfrm>
          <a:prstGeom prst="rect">
            <a:avLst/>
          </a:prstGeom>
          <a:noFill/>
          <a:ln w="12700" cap="sq">
            <a:noFill/>
            <a:miter lim="800000"/>
            <a:headEnd type="none" w="sm" len="sm"/>
            <a:tailEnd type="none" w="sm" len="sm"/>
          </a:ln>
          <a:effectLst/>
        </p:spPr>
        <p:txBody>
          <a:bodyPr lIns="95754" tIns="47877" rIns="95754" bIns="47877">
            <a:spAutoFit/>
          </a:bodyPr>
          <a:lstStyle/>
          <a:p>
            <a:pPr algn="ctr" defTabSz="957263"/>
            <a:r>
              <a:rPr lang="en-GB" sz="1300">
                <a:latin typeface="Times New Roman" pitchFamily="18" charset="0"/>
              </a:rPr>
              <a:t>Yuriy Chesnokov, Dmitry Nerukh, Robert Glen</a:t>
            </a:r>
            <a:r>
              <a:rPr lang="en-GB" sz="1300"/>
              <a:t>.</a:t>
            </a:r>
            <a:endParaRPr lang="ru-RU" sz="1300"/>
          </a:p>
        </p:txBody>
      </p:sp>
      <p:sp>
        <p:nvSpPr>
          <p:cNvPr id="2057" name="Text Box 9"/>
          <p:cNvSpPr txBox="1">
            <a:spLocks noChangeArrowheads="1"/>
          </p:cNvSpPr>
          <p:nvPr/>
        </p:nvSpPr>
        <p:spPr bwMode="auto">
          <a:xfrm>
            <a:off x="1412875" y="9158288"/>
            <a:ext cx="5133975" cy="552450"/>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1000"/>
              <a:t>Unilever Centre for Molecular Sciences Informatics, University Chemical Laboratory, Cambridge University</a:t>
            </a:r>
          </a:p>
          <a:p>
            <a:pPr defTabSz="957263"/>
            <a:r>
              <a:rPr lang="en-GB" sz="1000"/>
              <a:t>Lensfield Road, Cambridge, CB2 1EW, UK </a:t>
            </a:r>
            <a:endParaRPr lang="ru-RU" sz="1000"/>
          </a:p>
        </p:txBody>
      </p:sp>
      <p:sp>
        <p:nvSpPr>
          <p:cNvPr id="2091" name="Text Box 43"/>
          <p:cNvSpPr txBox="1">
            <a:spLocks noChangeArrowheads="1"/>
          </p:cNvSpPr>
          <p:nvPr/>
        </p:nvSpPr>
        <p:spPr bwMode="auto">
          <a:xfrm>
            <a:off x="173038" y="925513"/>
            <a:ext cx="6465887" cy="611187"/>
          </a:xfrm>
          <a:prstGeom prst="rect">
            <a:avLst/>
          </a:prstGeom>
          <a:noFill/>
          <a:ln w="12700" cap="sq">
            <a:solidFill>
              <a:schemeClr val="tx1"/>
            </a:solidFill>
            <a:miter lim="800000"/>
            <a:headEnd type="none" w="sm" len="sm"/>
            <a:tailEnd type="none" w="sm" len="sm"/>
          </a:ln>
          <a:effectLst/>
        </p:spPr>
        <p:txBody>
          <a:bodyPr lIns="95754" tIns="47877" rIns="95754" bIns="47877">
            <a:spAutoFit/>
          </a:bodyPr>
          <a:lstStyle/>
          <a:p>
            <a:pPr defTabSz="957263"/>
            <a:r>
              <a:rPr lang="en-GB" sz="900" b="1">
                <a:solidFill>
                  <a:schemeClr val="accent2"/>
                </a:solidFill>
                <a:latin typeface="Times New Roman" pitchFamily="18" charset="0"/>
              </a:rPr>
              <a:t>Abstract</a:t>
            </a:r>
          </a:p>
          <a:p>
            <a:pPr defTabSz="957263"/>
            <a:r>
              <a:rPr lang="en-GB" sz="800">
                <a:latin typeface="Times New Roman" pitchFamily="18" charset="0"/>
              </a:rPr>
              <a:t>A fully automated method is presented for the 7</a:t>
            </a:r>
            <a:r>
              <a:rPr lang="en-GB" sz="800" baseline="30000">
                <a:latin typeface="Times New Roman" pitchFamily="18" charset="0"/>
              </a:rPr>
              <a:t>th</a:t>
            </a:r>
            <a:r>
              <a:rPr lang="en-GB" sz="800">
                <a:latin typeface="Times New Roman" pitchFamily="18" charset="0"/>
              </a:rPr>
              <a:t> Computers in Cardiology challenge of QT interval measurement (division 2,3). It is based on </a:t>
            </a:r>
          </a:p>
          <a:p>
            <a:pPr defTabSz="957263"/>
            <a:r>
              <a:rPr lang="en-GB" sz="800">
                <a:latin typeface="Times New Roman" pitchFamily="18" charset="0"/>
              </a:rPr>
              <a:t>wavelet transforms for QRS detection and T wave localization providing a fast annotation procedure. Variation of the wavelet transform frequency allows us to achieve reasonable quality for T wave end detection despite various morphologies and signal noise.</a:t>
            </a:r>
            <a:endParaRPr lang="ru-RU" sz="800"/>
          </a:p>
        </p:txBody>
      </p:sp>
      <p:sp>
        <p:nvSpPr>
          <p:cNvPr id="2092" name="Text Box 44"/>
          <p:cNvSpPr txBox="1">
            <a:spLocks noChangeArrowheads="1"/>
          </p:cNvSpPr>
          <p:nvPr/>
        </p:nvSpPr>
        <p:spPr bwMode="auto">
          <a:xfrm>
            <a:off x="173038" y="1535113"/>
            <a:ext cx="3186112" cy="1174750"/>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800" b="1">
                <a:solidFill>
                  <a:schemeClr val="accent2"/>
                </a:solidFill>
                <a:latin typeface="Times New Roman" pitchFamily="18" charset="0"/>
              </a:rPr>
              <a:t>1. Introduction</a:t>
            </a:r>
          </a:p>
          <a:p>
            <a:pPr defTabSz="957263"/>
            <a:r>
              <a:rPr lang="en-GB" sz="700">
                <a:latin typeface="Times New Roman" pitchFamily="18" charset="0"/>
              </a:rPr>
              <a:t>The 7th Computers in Cardiology challenge introduced a topic of great importance:  fully automatic measurement of QT intervals with acceptable accuracy for clinical evaluations.</a:t>
            </a:r>
            <a:r>
              <a:rPr lang="ru-RU" sz="700">
                <a:latin typeface="Times New Roman" pitchFamily="18" charset="0"/>
              </a:rPr>
              <a:t> </a:t>
            </a:r>
            <a:r>
              <a:rPr lang="en-US" sz="700">
                <a:latin typeface="Times New Roman" pitchFamily="18" charset="0"/>
              </a:rPr>
              <a:t>QT interval prolongation is associated with severe adverse effects. It predisposes the patient to a disorganized heart rhythm called Torsades de Pointes (TdP), which can degenerate into ventricular fibrillation and death. Automated methods with a clinically acceptable quality for QT interval measurement are required for patient monitoring, providing measurements faster than manual interpretation. There are however disagreements between manual and automatic QT interval determination which must to be resolved [1].</a:t>
            </a:r>
            <a:endParaRPr lang="ru-RU" sz="700">
              <a:latin typeface="Times New Roman" pitchFamily="18" charset="0"/>
            </a:endParaRPr>
          </a:p>
        </p:txBody>
      </p:sp>
      <p:sp>
        <p:nvSpPr>
          <p:cNvPr id="2093" name="Text Box 45"/>
          <p:cNvSpPr txBox="1">
            <a:spLocks noChangeArrowheads="1"/>
          </p:cNvSpPr>
          <p:nvPr/>
        </p:nvSpPr>
        <p:spPr bwMode="auto">
          <a:xfrm>
            <a:off x="173038" y="2833688"/>
            <a:ext cx="3186112" cy="1706562"/>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800" b="1">
                <a:solidFill>
                  <a:schemeClr val="accent2"/>
                </a:solidFill>
                <a:latin typeface="Times New Roman" pitchFamily="18" charset="0"/>
              </a:rPr>
              <a:t>2. Method</a:t>
            </a:r>
          </a:p>
          <a:p>
            <a:pPr defTabSz="957263"/>
            <a:r>
              <a:rPr lang="en-GB" sz="700">
                <a:latin typeface="Times New Roman" pitchFamily="18" charset="0"/>
              </a:rPr>
              <a:t>The continuous (CWT) and fast wavelet transforms (FWT) were used for automatic annotation of the ECG cardio cycle [2]. The annotation method consists of two phases: QRS detection followed by P, T wave location.</a:t>
            </a:r>
          </a:p>
          <a:p>
            <a:pPr defTabSz="957263"/>
            <a:endParaRPr lang="en-GB" sz="700" b="1">
              <a:latin typeface="Times New Roman" pitchFamily="18" charset="0"/>
            </a:endParaRPr>
          </a:p>
          <a:p>
            <a:pPr defTabSz="957263"/>
            <a:r>
              <a:rPr lang="en-GB" sz="700" b="1">
                <a:latin typeface="Times New Roman" pitchFamily="18" charset="0"/>
              </a:rPr>
              <a:t>2.1. QRS detection</a:t>
            </a:r>
          </a:p>
          <a:p>
            <a:pPr defTabSz="957263"/>
            <a:r>
              <a:rPr lang="en-GB" sz="700">
                <a:latin typeface="Times New Roman" pitchFamily="18" charset="0"/>
              </a:rPr>
              <a:t>The first stage of the annotation procedure is the detection of the QRS complexes. To amplify the QRS complex and separate low frequency P and T waves and high frequency noise, the CWT transform is applied at 12Hz with an inverse wavelet. The CWT spectrum obtained is further filtered with FWT using an interpolation filter to remove frequency content below 30Hz and the rest of the spectrum is denoised with a hard threshold using a MINIMAX estimate. </a:t>
            </a:r>
            <a:r>
              <a:rPr lang="en-US" sz="700">
                <a:latin typeface="Times New Roman" pitchFamily="18" charset="0"/>
              </a:rPr>
              <a:t>The reconstructed ECG signal after denoising contains only spikes with nonzero values at the location of the QRS complexes. From this signal, the PQ junction and J point can be located as the boundaries of the spike (Fig. 1).</a:t>
            </a:r>
            <a:endParaRPr lang="ru-RU" sz="700">
              <a:latin typeface="Times New Roman" pitchFamily="18" charset="0"/>
            </a:endParaRPr>
          </a:p>
        </p:txBody>
      </p:sp>
      <p:sp>
        <p:nvSpPr>
          <p:cNvPr id="2094" name="Text Box 46"/>
          <p:cNvSpPr txBox="1">
            <a:spLocks noChangeArrowheads="1"/>
          </p:cNvSpPr>
          <p:nvPr/>
        </p:nvSpPr>
        <p:spPr bwMode="auto">
          <a:xfrm>
            <a:off x="3429000" y="3257550"/>
            <a:ext cx="3209925" cy="642938"/>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800" b="1">
                <a:solidFill>
                  <a:schemeClr val="accent2"/>
                </a:solidFill>
                <a:latin typeface="Times New Roman" pitchFamily="18" charset="0"/>
              </a:rPr>
              <a:t>3. Results</a:t>
            </a:r>
          </a:p>
          <a:p>
            <a:pPr defTabSz="957263"/>
            <a:r>
              <a:rPr lang="en-GB" sz="700">
                <a:latin typeface="Times New Roman" pitchFamily="18" charset="0"/>
              </a:rPr>
              <a:t>The QT interval was measured in lead II of the PTB Diagnostic ECG database. The database contains various morphologies of the cardio cycle including myocardial infarction patients, c</a:t>
            </a:r>
            <a:r>
              <a:rPr lang="en-US" sz="700">
                <a:latin typeface="Times New Roman" pitchFamily="18" charset="0"/>
              </a:rPr>
              <a:t>ardiomyopathy</a:t>
            </a:r>
            <a:r>
              <a:rPr lang="en-GB" sz="700">
                <a:latin typeface="Times New Roman" pitchFamily="18" charset="0"/>
              </a:rPr>
              <a:t> and healthy controls. Fig. 4 shows results of annotation of the various ECG cycle morphologies from this database.</a:t>
            </a:r>
            <a:endParaRPr lang="ru-RU" sz="700">
              <a:latin typeface="Times New Roman" pitchFamily="18" charset="0"/>
            </a:endParaRPr>
          </a:p>
        </p:txBody>
      </p:sp>
      <p:sp>
        <p:nvSpPr>
          <p:cNvPr id="2095" name="Text Box 47"/>
          <p:cNvSpPr txBox="1">
            <a:spLocks noChangeArrowheads="1"/>
          </p:cNvSpPr>
          <p:nvPr/>
        </p:nvSpPr>
        <p:spPr bwMode="auto">
          <a:xfrm>
            <a:off x="173038" y="6413500"/>
            <a:ext cx="3186112" cy="1265238"/>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700" b="1">
                <a:latin typeface="Times New Roman" pitchFamily="18" charset="0"/>
              </a:rPr>
              <a:t>2.2. P,T waves detection</a:t>
            </a:r>
          </a:p>
          <a:p>
            <a:pPr defTabSz="957263"/>
            <a:r>
              <a:rPr lang="en-GB" sz="700">
                <a:latin typeface="Times New Roman" pitchFamily="18" charset="0"/>
              </a:rPr>
              <a:t>After QRS complexes are detected the intervals between them are processed for detection of P and T waves. The ECG interval from the J point to the longest duration of the T wave is transformed with CWT on the 3 Hz frequency using an inverse wavelet. Maximum and minimum values on the CWT plot correspond to boundaries and zero crossing to the peak of the T wave (Fig. 2). The frequency of CWT can be adjusted in the range of 1.5-4 Hz along with the time segment duration for better adjustment to various morphologies of the QT interval. This provides for adaptation of the method to a particular shape of the T wave. The same procedure is applied to find a P wave in the PQ interval. The CWT spectrum frequency for P wave detection is varied in the range of 4-9Hz.</a:t>
            </a:r>
            <a:endParaRPr lang="ru-RU" sz="700">
              <a:latin typeface="Times New Roman" pitchFamily="18" charset="0"/>
            </a:endParaRPr>
          </a:p>
        </p:txBody>
      </p:sp>
      <p:sp>
        <p:nvSpPr>
          <p:cNvPr id="2097" name="Text Box 49"/>
          <p:cNvSpPr txBox="1">
            <a:spLocks noChangeArrowheads="1"/>
          </p:cNvSpPr>
          <p:nvPr/>
        </p:nvSpPr>
        <p:spPr bwMode="auto">
          <a:xfrm>
            <a:off x="3359150" y="7315200"/>
            <a:ext cx="3279775" cy="962025"/>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800" b="1">
                <a:solidFill>
                  <a:schemeClr val="accent2"/>
                </a:solidFill>
                <a:latin typeface="Times New Roman" pitchFamily="18" charset="0"/>
              </a:rPr>
              <a:t>4. Conclusions</a:t>
            </a:r>
          </a:p>
          <a:p>
            <a:pPr defTabSz="957263"/>
            <a:r>
              <a:rPr lang="en-GB" sz="700">
                <a:latin typeface="Times New Roman" pitchFamily="18" charset="0"/>
              </a:rPr>
              <a:t>A fully automated ECG annotation method is presented. It is fast and simple in implementation and the algorithm is applicable to a wide range of ECG cardio cycle morphologies and robust to various types of noise: baseline wander, muscle artefact and power line interference.</a:t>
            </a:r>
            <a:r>
              <a:rPr lang="ru-RU" sz="700">
                <a:latin typeface="Times New Roman" pitchFamily="18" charset="0"/>
              </a:rPr>
              <a:t> </a:t>
            </a:r>
            <a:r>
              <a:rPr lang="en-US" sz="700">
                <a:latin typeface="Times New Roman" pitchFamily="18" charset="0"/>
              </a:rPr>
              <a:t>The consecutive application of CWT and FWT transforms separates noise and P, T waves from the QRS complex. Variation of the frequency for the CWT transform provides adaptation of the method for a particular T wave morphology.</a:t>
            </a:r>
            <a:endParaRPr lang="ru-RU" sz="700">
              <a:latin typeface="Times New Roman" pitchFamily="18" charset="0"/>
            </a:endParaRPr>
          </a:p>
        </p:txBody>
      </p:sp>
      <p:sp>
        <p:nvSpPr>
          <p:cNvPr id="2098" name="Text Box 50"/>
          <p:cNvSpPr txBox="1">
            <a:spLocks noChangeArrowheads="1"/>
          </p:cNvSpPr>
          <p:nvPr/>
        </p:nvSpPr>
        <p:spPr bwMode="auto">
          <a:xfrm>
            <a:off x="3359150" y="8345488"/>
            <a:ext cx="3417888" cy="946150"/>
          </a:xfrm>
          <a:prstGeom prst="rect">
            <a:avLst/>
          </a:prstGeom>
          <a:noFill/>
          <a:ln w="12700" cap="sq">
            <a:noFill/>
            <a:miter lim="800000"/>
            <a:headEnd type="none" w="sm" len="sm"/>
            <a:tailEnd type="none" w="sm" len="sm"/>
          </a:ln>
          <a:effectLst/>
        </p:spPr>
        <p:txBody>
          <a:bodyPr lIns="95754" tIns="47877" rIns="95754" bIns="47877">
            <a:spAutoFit/>
          </a:bodyPr>
          <a:lstStyle/>
          <a:p>
            <a:pPr marL="111125" indent="-111125" defTabSz="957263"/>
            <a:r>
              <a:rPr lang="en-GB" sz="700" b="1">
                <a:solidFill>
                  <a:schemeClr val="accent2"/>
                </a:solidFill>
                <a:latin typeface="Times New Roman" pitchFamily="18" charset="0"/>
              </a:rPr>
              <a:t>5. References</a:t>
            </a:r>
          </a:p>
          <a:p>
            <a:pPr marL="111125" indent="-111125" defTabSz="957263">
              <a:buFontTx/>
              <a:buAutoNum type="arabicPeriod"/>
            </a:pPr>
            <a:r>
              <a:rPr lang="ru-RU" sz="700">
                <a:latin typeface="Times New Roman" pitchFamily="18" charset="0"/>
              </a:rPr>
              <a:t>Moody GB, Koch H, Steinhoff U. The PhysioNet / Computers in Cardiology</a:t>
            </a:r>
            <a:r>
              <a:rPr lang="en-GB" sz="700">
                <a:latin typeface="Times New Roman" pitchFamily="18" charset="0"/>
              </a:rPr>
              <a:t> </a:t>
            </a:r>
            <a:r>
              <a:rPr lang="ru-RU" sz="700">
                <a:latin typeface="Times New Roman" pitchFamily="18" charset="0"/>
              </a:rPr>
              <a:t>Challenge 2006: QT Interval Measurement. Computers in Cardiology </a:t>
            </a:r>
            <a:r>
              <a:rPr lang="en-GB" sz="700">
                <a:latin typeface="Times New Roman" pitchFamily="18" charset="0"/>
              </a:rPr>
              <a:t>2006;</a:t>
            </a:r>
            <a:r>
              <a:rPr lang="ru-RU" sz="700">
                <a:latin typeface="Times New Roman" pitchFamily="18" charset="0"/>
              </a:rPr>
              <a:t>33</a:t>
            </a:r>
            <a:endParaRPr lang="en-GB" sz="700">
              <a:latin typeface="Times New Roman" pitchFamily="18" charset="0"/>
            </a:endParaRPr>
          </a:p>
          <a:p>
            <a:pPr marL="111125" indent="-111125" defTabSz="957263">
              <a:buFontTx/>
              <a:buAutoNum type="arabicPeriod"/>
            </a:pPr>
            <a:r>
              <a:rPr lang="en-US" sz="700">
                <a:latin typeface="Times New Roman" pitchFamily="18" charset="0"/>
              </a:rPr>
              <a:t>Addison PS. Wavelet transforms and the ECG: a review. Physiol Meas 2005;26:155-199.</a:t>
            </a:r>
          </a:p>
          <a:p>
            <a:pPr marL="111125" indent="-111125" defTabSz="957263">
              <a:buFontTx/>
              <a:buAutoNum type="arabicPeriod"/>
            </a:pPr>
            <a:r>
              <a:rPr lang="en-US" sz="700">
                <a:latin typeface="Times New Roman" pitchFamily="18" charset="0"/>
              </a:rPr>
              <a:t>Christov I. et al. Dataset of manually measured QT intervals in electrocardiogram. BioMed Eng Online 2006;5(31)</a:t>
            </a:r>
            <a:r>
              <a:rPr lang="en-GB" sz="700">
                <a:latin typeface="Times New Roman" pitchFamily="18" charset="0"/>
              </a:rPr>
              <a:t>.</a:t>
            </a:r>
            <a:endParaRPr lang="en-US" sz="700">
              <a:latin typeface="Times New Roman" pitchFamily="18" charset="0"/>
            </a:endParaRPr>
          </a:p>
          <a:p>
            <a:pPr marL="111125" indent="-111125" defTabSz="957263">
              <a:buFontTx/>
              <a:buAutoNum type="arabicPeriod"/>
            </a:pPr>
            <a:endParaRPr lang="en-GB" sz="700">
              <a:latin typeface="Times New Roman" pitchFamily="18" charset="0"/>
            </a:endParaRPr>
          </a:p>
        </p:txBody>
      </p:sp>
      <p:pic>
        <p:nvPicPr>
          <p:cNvPr id="2102" name="Picture 54" descr="c2006_fig5"/>
          <p:cNvPicPr>
            <a:picLocks noChangeAspect="1" noChangeArrowheads="1"/>
          </p:cNvPicPr>
          <p:nvPr/>
        </p:nvPicPr>
        <p:blipFill>
          <a:blip r:embed="rId5"/>
          <a:srcRect/>
          <a:stretch>
            <a:fillRect/>
          </a:stretch>
        </p:blipFill>
        <p:spPr bwMode="auto">
          <a:xfrm>
            <a:off x="334963" y="4694238"/>
            <a:ext cx="1408112" cy="788987"/>
          </a:xfrm>
          <a:prstGeom prst="rect">
            <a:avLst/>
          </a:prstGeom>
          <a:noFill/>
        </p:spPr>
      </p:pic>
      <p:pic>
        <p:nvPicPr>
          <p:cNvPr id="2103" name="Picture 55" descr="c2006_fig6"/>
          <p:cNvPicPr>
            <a:picLocks noChangeAspect="1" noChangeArrowheads="1"/>
          </p:cNvPicPr>
          <p:nvPr/>
        </p:nvPicPr>
        <p:blipFill>
          <a:blip r:embed="rId6"/>
          <a:srcRect/>
          <a:stretch>
            <a:fillRect/>
          </a:stretch>
        </p:blipFill>
        <p:spPr bwMode="auto">
          <a:xfrm>
            <a:off x="334963" y="5518150"/>
            <a:ext cx="1408112" cy="574675"/>
          </a:xfrm>
          <a:prstGeom prst="rect">
            <a:avLst/>
          </a:prstGeom>
          <a:noFill/>
        </p:spPr>
      </p:pic>
      <p:pic>
        <p:nvPicPr>
          <p:cNvPr id="2104" name="Picture 56" descr="c2006_fig7"/>
          <p:cNvPicPr>
            <a:picLocks noChangeAspect="1" noChangeArrowheads="1"/>
          </p:cNvPicPr>
          <p:nvPr/>
        </p:nvPicPr>
        <p:blipFill>
          <a:blip r:embed="rId7"/>
          <a:srcRect/>
          <a:stretch>
            <a:fillRect/>
          </a:stretch>
        </p:blipFill>
        <p:spPr bwMode="auto">
          <a:xfrm>
            <a:off x="1789113" y="4694238"/>
            <a:ext cx="1408112" cy="1401762"/>
          </a:xfrm>
          <a:prstGeom prst="rect">
            <a:avLst/>
          </a:prstGeom>
          <a:noFill/>
        </p:spPr>
      </p:pic>
      <p:pic>
        <p:nvPicPr>
          <p:cNvPr id="2105" name="Picture 57" descr="c2006_fig3"/>
          <p:cNvPicPr>
            <a:picLocks noChangeAspect="1" noChangeArrowheads="1"/>
          </p:cNvPicPr>
          <p:nvPr/>
        </p:nvPicPr>
        <p:blipFill>
          <a:blip r:embed="rId8"/>
          <a:srcRect/>
          <a:stretch>
            <a:fillRect/>
          </a:stretch>
        </p:blipFill>
        <p:spPr bwMode="auto">
          <a:xfrm>
            <a:off x="519113" y="7780338"/>
            <a:ext cx="1223962" cy="679450"/>
          </a:xfrm>
          <a:prstGeom prst="rect">
            <a:avLst/>
          </a:prstGeom>
          <a:noFill/>
        </p:spPr>
      </p:pic>
      <p:pic>
        <p:nvPicPr>
          <p:cNvPr id="2106" name="Picture 58" descr="c2006_fig4"/>
          <p:cNvPicPr>
            <a:picLocks noChangeAspect="1" noChangeArrowheads="1"/>
          </p:cNvPicPr>
          <p:nvPr/>
        </p:nvPicPr>
        <p:blipFill>
          <a:blip r:embed="rId9"/>
          <a:srcRect/>
          <a:stretch>
            <a:fillRect/>
          </a:stretch>
        </p:blipFill>
        <p:spPr bwMode="auto">
          <a:xfrm>
            <a:off x="1766888" y="7780338"/>
            <a:ext cx="1223962" cy="676275"/>
          </a:xfrm>
          <a:prstGeom prst="rect">
            <a:avLst/>
          </a:prstGeom>
          <a:noFill/>
        </p:spPr>
      </p:pic>
      <p:pic>
        <p:nvPicPr>
          <p:cNvPr id="2107" name="Picture 59" descr="c2006_fig1"/>
          <p:cNvPicPr>
            <a:picLocks noChangeAspect="1" noChangeArrowheads="1"/>
          </p:cNvPicPr>
          <p:nvPr/>
        </p:nvPicPr>
        <p:blipFill>
          <a:blip r:embed="rId10"/>
          <a:srcRect/>
          <a:stretch>
            <a:fillRect/>
          </a:stretch>
        </p:blipFill>
        <p:spPr bwMode="auto">
          <a:xfrm>
            <a:off x="3844925" y="2276475"/>
            <a:ext cx="1154113" cy="768350"/>
          </a:xfrm>
          <a:prstGeom prst="rect">
            <a:avLst/>
          </a:prstGeom>
          <a:noFill/>
        </p:spPr>
      </p:pic>
      <p:pic>
        <p:nvPicPr>
          <p:cNvPr id="2108" name="Picture 60" descr="c2006_fig2"/>
          <p:cNvPicPr>
            <a:picLocks noChangeAspect="1" noChangeArrowheads="1"/>
          </p:cNvPicPr>
          <p:nvPr/>
        </p:nvPicPr>
        <p:blipFill>
          <a:blip r:embed="rId11"/>
          <a:srcRect/>
          <a:stretch>
            <a:fillRect/>
          </a:stretch>
        </p:blipFill>
        <p:spPr bwMode="auto">
          <a:xfrm>
            <a:off x="5022850" y="2268538"/>
            <a:ext cx="1171575" cy="776287"/>
          </a:xfrm>
          <a:prstGeom prst="rect">
            <a:avLst/>
          </a:prstGeom>
          <a:noFill/>
        </p:spPr>
      </p:pic>
      <p:pic>
        <p:nvPicPr>
          <p:cNvPr id="2118" name="Picture 70" descr="s0008re"/>
          <p:cNvPicPr>
            <a:picLocks noChangeAspect="1" noChangeArrowheads="1"/>
          </p:cNvPicPr>
          <p:nvPr/>
        </p:nvPicPr>
        <p:blipFill>
          <a:blip r:embed="rId12"/>
          <a:srcRect/>
          <a:stretch>
            <a:fillRect/>
          </a:stretch>
        </p:blipFill>
        <p:spPr bwMode="auto">
          <a:xfrm>
            <a:off x="4524375" y="4692650"/>
            <a:ext cx="1038225" cy="639763"/>
          </a:xfrm>
          <a:prstGeom prst="rect">
            <a:avLst/>
          </a:prstGeom>
          <a:noFill/>
        </p:spPr>
      </p:pic>
      <p:pic>
        <p:nvPicPr>
          <p:cNvPr id="2119" name="Picture 71" descr="s0048re"/>
          <p:cNvPicPr>
            <a:picLocks noChangeAspect="1" noChangeArrowheads="1"/>
          </p:cNvPicPr>
          <p:nvPr/>
        </p:nvPicPr>
        <p:blipFill>
          <a:blip r:embed="rId13"/>
          <a:srcRect/>
          <a:stretch>
            <a:fillRect/>
          </a:stretch>
        </p:blipFill>
        <p:spPr bwMode="auto">
          <a:xfrm>
            <a:off x="5576888" y="4692650"/>
            <a:ext cx="1016000" cy="638175"/>
          </a:xfrm>
          <a:prstGeom prst="rect">
            <a:avLst/>
          </a:prstGeom>
          <a:noFill/>
        </p:spPr>
      </p:pic>
      <p:pic>
        <p:nvPicPr>
          <p:cNvPr id="2120" name="Picture 72" descr="s0054lre"/>
          <p:cNvPicPr>
            <a:picLocks noChangeAspect="1" noChangeArrowheads="1"/>
          </p:cNvPicPr>
          <p:nvPr/>
        </p:nvPicPr>
        <p:blipFill>
          <a:blip r:embed="rId14"/>
          <a:srcRect/>
          <a:stretch>
            <a:fillRect/>
          </a:stretch>
        </p:blipFill>
        <p:spPr bwMode="auto">
          <a:xfrm>
            <a:off x="5573713" y="5334000"/>
            <a:ext cx="1019175" cy="641350"/>
          </a:xfrm>
          <a:prstGeom prst="rect">
            <a:avLst/>
          </a:prstGeom>
          <a:noFill/>
        </p:spPr>
      </p:pic>
      <p:pic>
        <p:nvPicPr>
          <p:cNvPr id="2121" name="Picture 73" descr="s0142lre"/>
          <p:cNvPicPr>
            <a:picLocks noChangeAspect="1" noChangeArrowheads="1"/>
          </p:cNvPicPr>
          <p:nvPr/>
        </p:nvPicPr>
        <p:blipFill>
          <a:blip r:embed="rId15"/>
          <a:srcRect/>
          <a:stretch>
            <a:fillRect/>
          </a:stretch>
        </p:blipFill>
        <p:spPr bwMode="auto">
          <a:xfrm>
            <a:off x="3475038" y="5329238"/>
            <a:ext cx="1039812" cy="641350"/>
          </a:xfrm>
          <a:prstGeom prst="rect">
            <a:avLst/>
          </a:prstGeom>
          <a:noFill/>
        </p:spPr>
      </p:pic>
      <p:pic>
        <p:nvPicPr>
          <p:cNvPr id="2122" name="Picture 74" descr="s0166re"/>
          <p:cNvPicPr>
            <a:picLocks noChangeAspect="1" noChangeArrowheads="1"/>
          </p:cNvPicPr>
          <p:nvPr/>
        </p:nvPicPr>
        <p:blipFill>
          <a:blip r:embed="rId16"/>
          <a:srcRect/>
          <a:stretch>
            <a:fillRect/>
          </a:stretch>
        </p:blipFill>
        <p:spPr bwMode="auto">
          <a:xfrm>
            <a:off x="4518025" y="5329238"/>
            <a:ext cx="1038225" cy="639762"/>
          </a:xfrm>
          <a:prstGeom prst="rect">
            <a:avLst/>
          </a:prstGeom>
          <a:noFill/>
        </p:spPr>
      </p:pic>
      <p:pic>
        <p:nvPicPr>
          <p:cNvPr id="2123" name="Picture 75" descr="s0175re"/>
          <p:cNvPicPr>
            <a:picLocks noChangeAspect="1" noChangeArrowheads="1"/>
          </p:cNvPicPr>
          <p:nvPr/>
        </p:nvPicPr>
        <p:blipFill>
          <a:blip r:embed="rId17"/>
          <a:srcRect/>
          <a:stretch>
            <a:fillRect/>
          </a:stretch>
        </p:blipFill>
        <p:spPr bwMode="auto">
          <a:xfrm>
            <a:off x="5553075" y="4057650"/>
            <a:ext cx="1039813" cy="639763"/>
          </a:xfrm>
          <a:prstGeom prst="rect">
            <a:avLst/>
          </a:prstGeom>
          <a:noFill/>
        </p:spPr>
      </p:pic>
      <p:pic>
        <p:nvPicPr>
          <p:cNvPr id="2124" name="Picture 76" descr="s0350lre"/>
          <p:cNvPicPr>
            <a:picLocks noChangeAspect="1" noChangeArrowheads="1"/>
          </p:cNvPicPr>
          <p:nvPr/>
        </p:nvPicPr>
        <p:blipFill>
          <a:blip r:embed="rId18"/>
          <a:srcRect/>
          <a:stretch>
            <a:fillRect/>
          </a:stretch>
        </p:blipFill>
        <p:spPr bwMode="auto">
          <a:xfrm>
            <a:off x="3475038" y="4692650"/>
            <a:ext cx="1039812" cy="644525"/>
          </a:xfrm>
          <a:prstGeom prst="rect">
            <a:avLst/>
          </a:prstGeom>
          <a:noFill/>
        </p:spPr>
      </p:pic>
      <p:pic>
        <p:nvPicPr>
          <p:cNvPr id="2125" name="Picture 77" descr="s0501re"/>
          <p:cNvPicPr>
            <a:picLocks noChangeAspect="1" noChangeArrowheads="1"/>
          </p:cNvPicPr>
          <p:nvPr/>
        </p:nvPicPr>
        <p:blipFill>
          <a:blip r:embed="rId19"/>
          <a:srcRect/>
          <a:stretch>
            <a:fillRect/>
          </a:stretch>
        </p:blipFill>
        <p:spPr bwMode="auto">
          <a:xfrm>
            <a:off x="4514850" y="4057650"/>
            <a:ext cx="1038225" cy="646113"/>
          </a:xfrm>
          <a:prstGeom prst="rect">
            <a:avLst/>
          </a:prstGeom>
          <a:noFill/>
        </p:spPr>
      </p:pic>
      <p:pic>
        <p:nvPicPr>
          <p:cNvPr id="2126" name="Picture 78" descr="s0543re"/>
          <p:cNvPicPr>
            <a:picLocks noChangeAspect="1" noChangeArrowheads="1"/>
          </p:cNvPicPr>
          <p:nvPr/>
        </p:nvPicPr>
        <p:blipFill>
          <a:blip r:embed="rId20"/>
          <a:srcRect/>
          <a:stretch>
            <a:fillRect/>
          </a:stretch>
        </p:blipFill>
        <p:spPr bwMode="auto">
          <a:xfrm>
            <a:off x="3475038" y="4057650"/>
            <a:ext cx="1039812" cy="642938"/>
          </a:xfrm>
          <a:prstGeom prst="rect">
            <a:avLst/>
          </a:prstGeom>
          <a:noFill/>
        </p:spPr>
      </p:pic>
      <p:sp>
        <p:nvSpPr>
          <p:cNvPr id="2130" name="Text Box 82"/>
          <p:cNvSpPr txBox="1">
            <a:spLocks noChangeArrowheads="1"/>
          </p:cNvSpPr>
          <p:nvPr/>
        </p:nvSpPr>
        <p:spPr bwMode="auto">
          <a:xfrm>
            <a:off x="3429000" y="6153150"/>
            <a:ext cx="3209925" cy="1092200"/>
          </a:xfrm>
          <a:prstGeom prst="rect">
            <a:avLst/>
          </a:prstGeom>
          <a:noFill/>
          <a:ln w="12700" cap="sq">
            <a:noFill/>
            <a:miter lim="800000"/>
            <a:headEnd type="none" w="sm" len="sm"/>
            <a:tailEnd type="none" w="sm" len="sm"/>
          </a:ln>
          <a:effectLst/>
        </p:spPr>
        <p:txBody>
          <a:bodyPr lIns="29663" tIns="14832" rIns="29663" bIns="14832">
            <a:spAutoFit/>
          </a:bodyPr>
          <a:lstStyle/>
          <a:p>
            <a:pPr defTabSz="957263"/>
            <a:r>
              <a:rPr lang="en-GB" sz="700">
                <a:latin typeface="Times New Roman" pitchFamily="18" charset="0"/>
              </a:rPr>
              <a:t>The representative beat was selected from the annotated signal and the QT interval was measured. The very first preliminary score achieved in the competition was the highest one: 30.35 in division 2. As new entries were submitted by participants, the best score of the challenge decreased to 17. To improve our score the annotation was performed by adjusting the frequency of the CWT transform of the T wave to resemble more closely the published QT intervals [3] measured by expert cardiologists for this challenge. The score achieved was 17.86, very close to the best one, 17.22, in the 2</a:t>
            </a:r>
            <a:r>
              <a:rPr lang="en-GB" sz="700" baseline="30000">
                <a:latin typeface="Times New Roman" pitchFamily="18" charset="0"/>
              </a:rPr>
              <a:t>nd</a:t>
            </a:r>
            <a:r>
              <a:rPr lang="en-GB" sz="700">
                <a:latin typeface="Times New Roman" pitchFamily="18" charset="0"/>
              </a:rPr>
              <a:t> division. On the deadline day of the 4</a:t>
            </a:r>
            <a:r>
              <a:rPr lang="en-GB" sz="700" baseline="30000">
                <a:latin typeface="Times New Roman" pitchFamily="18" charset="0"/>
              </a:rPr>
              <a:t>th</a:t>
            </a:r>
            <a:r>
              <a:rPr lang="en-GB" sz="700">
                <a:latin typeface="Times New Roman" pitchFamily="18" charset="0"/>
              </a:rPr>
              <a:t> of September we changed to the 3</a:t>
            </a:r>
            <a:r>
              <a:rPr lang="en-GB" sz="700" baseline="30000">
                <a:latin typeface="Times New Roman" pitchFamily="18" charset="0"/>
              </a:rPr>
              <a:t>rd</a:t>
            </a:r>
            <a:r>
              <a:rPr lang="en-GB" sz="700">
                <a:latin typeface="Times New Roman" pitchFamily="18" charset="0"/>
              </a:rPr>
              <a:t> division with the same entry and obtained the best preliminary score. The final score is the best in the 3</a:t>
            </a:r>
            <a:r>
              <a:rPr lang="en-GB" sz="700" baseline="30000">
                <a:latin typeface="Times New Roman" pitchFamily="18" charset="0"/>
              </a:rPr>
              <a:t>rd</a:t>
            </a:r>
            <a:r>
              <a:rPr lang="en-GB" sz="700">
                <a:latin typeface="Times New Roman" pitchFamily="18" charset="0"/>
              </a:rPr>
              <a:t> division and 2</a:t>
            </a:r>
            <a:r>
              <a:rPr lang="en-GB" sz="700" baseline="30000">
                <a:latin typeface="Times New Roman" pitchFamily="18" charset="0"/>
              </a:rPr>
              <a:t>nd</a:t>
            </a:r>
            <a:r>
              <a:rPr lang="en-GB" sz="700">
                <a:latin typeface="Times New Roman" pitchFamily="18" charset="0"/>
              </a:rPr>
              <a:t> place in division 2.</a:t>
            </a:r>
            <a:endParaRPr lang="ru-RU" sz="700">
              <a:latin typeface="Times New Roman" pitchFamily="18" charset="0"/>
            </a:endParaRPr>
          </a:p>
        </p:txBody>
      </p:sp>
      <p:sp>
        <p:nvSpPr>
          <p:cNvPr id="2131" name="Text Box 83"/>
          <p:cNvSpPr txBox="1">
            <a:spLocks noChangeArrowheads="1"/>
          </p:cNvSpPr>
          <p:nvPr/>
        </p:nvSpPr>
        <p:spPr bwMode="auto">
          <a:xfrm>
            <a:off x="173038" y="6138863"/>
            <a:ext cx="3186112" cy="257175"/>
          </a:xfrm>
          <a:prstGeom prst="rect">
            <a:avLst/>
          </a:prstGeom>
          <a:noFill/>
          <a:ln w="12700" cap="sq">
            <a:noFill/>
            <a:miter lim="800000"/>
            <a:headEnd type="none" w="sm" len="sm"/>
            <a:tailEnd type="none" w="sm" len="sm"/>
          </a:ln>
          <a:effectLst/>
        </p:spPr>
        <p:txBody>
          <a:bodyPr lIns="29663" tIns="14832" rIns="29663" bIns="14832">
            <a:spAutoFit/>
          </a:bodyPr>
          <a:lstStyle/>
          <a:p>
            <a:pPr defTabSz="957263"/>
            <a:r>
              <a:rPr lang="en-GB" sz="500" b="1">
                <a:latin typeface="Times New Roman" pitchFamily="18" charset="0"/>
              </a:rPr>
              <a:t>Fig. 1.</a:t>
            </a:r>
            <a:r>
              <a:rPr lang="en-GB" sz="500">
                <a:latin typeface="Times New Roman" pitchFamily="18" charset="0"/>
              </a:rPr>
              <a:t> </a:t>
            </a:r>
            <a:r>
              <a:rPr lang="en-GB" sz="500" b="1">
                <a:latin typeface="Times New Roman" pitchFamily="18" charset="0"/>
              </a:rPr>
              <a:t>QRS annotation procedure.</a:t>
            </a:r>
            <a:r>
              <a:rPr lang="en-GB" sz="500">
                <a:latin typeface="Times New Roman" pitchFamily="18" charset="0"/>
              </a:rPr>
              <a:t> Original signal with its CWT spectrum (upper left plane), four high frequency FWT bands of the transformed CWT spectrum with noisy (red) and denoised (black) signal (right half) and reconstructed signal after denoising (lower left plane) with only QRS spikes.</a:t>
            </a:r>
            <a:endParaRPr lang="ru-RU" sz="500">
              <a:latin typeface="Times New Roman" pitchFamily="18" charset="0"/>
            </a:endParaRPr>
          </a:p>
        </p:txBody>
      </p:sp>
      <p:sp>
        <p:nvSpPr>
          <p:cNvPr id="2132" name="Text Box 84"/>
          <p:cNvSpPr txBox="1">
            <a:spLocks noChangeArrowheads="1"/>
          </p:cNvSpPr>
          <p:nvPr/>
        </p:nvSpPr>
        <p:spPr bwMode="auto">
          <a:xfrm>
            <a:off x="173038" y="8510588"/>
            <a:ext cx="3186112" cy="257175"/>
          </a:xfrm>
          <a:prstGeom prst="rect">
            <a:avLst/>
          </a:prstGeom>
          <a:noFill/>
          <a:ln w="12700" cap="sq">
            <a:noFill/>
            <a:miter lim="800000"/>
            <a:headEnd type="none" w="sm" len="sm"/>
            <a:tailEnd type="none" w="sm" len="sm"/>
          </a:ln>
          <a:effectLst/>
        </p:spPr>
        <p:txBody>
          <a:bodyPr lIns="29663" tIns="14832" rIns="29663" bIns="14832">
            <a:spAutoFit/>
          </a:bodyPr>
          <a:lstStyle/>
          <a:p>
            <a:pPr defTabSz="957263"/>
            <a:r>
              <a:rPr lang="en-GB" sz="500" b="1">
                <a:latin typeface="Times New Roman" pitchFamily="18" charset="0"/>
              </a:rPr>
              <a:t>Fig. 2. T wave location procedure. </a:t>
            </a:r>
            <a:r>
              <a:rPr lang="en-GB" sz="500">
                <a:latin typeface="Times New Roman" pitchFamily="18" charset="0"/>
              </a:rPr>
              <a:t>CWT spectrum (right) of the T wave (left) obtained with inverse wavelet on the 3 Hz frequency. Maximum, minimum and zero crossing is marked with red lines on the CWT spectrum. These positions correspond to the boundaries of the T wave and zero crossing to its centre.</a:t>
            </a:r>
            <a:endParaRPr lang="ru-RU" sz="500">
              <a:latin typeface="Times New Roman" pitchFamily="18" charset="0"/>
            </a:endParaRPr>
          </a:p>
        </p:txBody>
      </p:sp>
      <p:sp>
        <p:nvSpPr>
          <p:cNvPr id="2133" name="Text Box 85"/>
          <p:cNvSpPr txBox="1">
            <a:spLocks noChangeArrowheads="1"/>
          </p:cNvSpPr>
          <p:nvPr/>
        </p:nvSpPr>
        <p:spPr bwMode="auto">
          <a:xfrm>
            <a:off x="3429000" y="3068638"/>
            <a:ext cx="3209925" cy="180975"/>
          </a:xfrm>
          <a:prstGeom prst="rect">
            <a:avLst/>
          </a:prstGeom>
          <a:noFill/>
          <a:ln w="12700" cap="sq">
            <a:noFill/>
            <a:miter lim="800000"/>
            <a:headEnd type="none" w="sm" len="sm"/>
            <a:tailEnd type="none" w="sm" len="sm"/>
          </a:ln>
          <a:effectLst/>
        </p:spPr>
        <p:txBody>
          <a:bodyPr lIns="29663" tIns="14832" rIns="29663" bIns="14832">
            <a:spAutoFit/>
          </a:bodyPr>
          <a:lstStyle/>
          <a:p>
            <a:pPr defTabSz="957263"/>
            <a:r>
              <a:rPr lang="en-GB" sz="500" b="1">
                <a:latin typeface="Times New Roman" pitchFamily="18" charset="0"/>
              </a:rPr>
              <a:t>Fig. 3. Adaptation of the method to the particular T wave morphology. </a:t>
            </a:r>
            <a:r>
              <a:rPr lang="en-GB" sz="500">
                <a:latin typeface="Times New Roman" pitchFamily="18" charset="0"/>
              </a:rPr>
              <a:t>Annotation of the T wave obtained with CWT transform performed on the 3.5Hz (left) and on the 2.5Hz (right).</a:t>
            </a:r>
            <a:endParaRPr lang="ru-RU" sz="500">
              <a:latin typeface="Times New Roman" pitchFamily="18" charset="0"/>
            </a:endParaRPr>
          </a:p>
        </p:txBody>
      </p:sp>
      <p:sp>
        <p:nvSpPr>
          <p:cNvPr id="2134" name="Text Box 86"/>
          <p:cNvSpPr txBox="1">
            <a:spLocks noChangeArrowheads="1"/>
          </p:cNvSpPr>
          <p:nvPr/>
        </p:nvSpPr>
        <p:spPr bwMode="auto">
          <a:xfrm>
            <a:off x="3429000" y="6016625"/>
            <a:ext cx="3209925" cy="104775"/>
          </a:xfrm>
          <a:prstGeom prst="rect">
            <a:avLst/>
          </a:prstGeom>
          <a:noFill/>
          <a:ln w="12700" cap="sq">
            <a:noFill/>
            <a:miter lim="800000"/>
            <a:headEnd type="none" w="sm" len="sm"/>
            <a:tailEnd type="none" w="sm" len="sm"/>
          </a:ln>
          <a:effectLst/>
        </p:spPr>
        <p:txBody>
          <a:bodyPr lIns="29663" tIns="14832" rIns="29663" bIns="14832">
            <a:spAutoFit/>
          </a:bodyPr>
          <a:lstStyle/>
          <a:p>
            <a:pPr defTabSz="957263"/>
            <a:r>
              <a:rPr lang="en-GB" sz="500" b="1">
                <a:latin typeface="Times New Roman" pitchFamily="18" charset="0"/>
              </a:rPr>
              <a:t>Fig. 4. Annotation results of different ECG cycle morphologies and noises from PTB database.</a:t>
            </a:r>
            <a:endParaRPr lang="ru-RU" sz="500">
              <a:latin typeface="Times New Roman" pitchFamily="18" charset="0"/>
            </a:endParaRPr>
          </a:p>
        </p:txBody>
      </p:sp>
      <p:sp>
        <p:nvSpPr>
          <p:cNvPr id="2135" name="Text Box 87"/>
          <p:cNvSpPr txBox="1">
            <a:spLocks noChangeArrowheads="1"/>
          </p:cNvSpPr>
          <p:nvPr/>
        </p:nvSpPr>
        <p:spPr bwMode="auto">
          <a:xfrm>
            <a:off x="3429000" y="1584325"/>
            <a:ext cx="3209925" cy="520700"/>
          </a:xfrm>
          <a:prstGeom prst="rect">
            <a:avLst/>
          </a:prstGeom>
          <a:noFill/>
          <a:ln w="12700" cap="sq">
            <a:noFill/>
            <a:miter lim="800000"/>
            <a:headEnd type="none" w="sm" len="sm"/>
            <a:tailEnd type="none" w="sm" len="sm"/>
          </a:ln>
          <a:effectLst/>
        </p:spPr>
        <p:txBody>
          <a:bodyPr lIns="95754" tIns="47877" rIns="95754" bIns="47877">
            <a:spAutoFit/>
          </a:bodyPr>
          <a:lstStyle/>
          <a:p>
            <a:pPr defTabSz="957263"/>
            <a:r>
              <a:rPr lang="en-GB" sz="700">
                <a:latin typeface="Times New Roman" pitchFamily="18" charset="0"/>
              </a:rPr>
              <a:t>Using a higher frequency for the CWT transform for T wave detection, a shorter QT interval is measured. Fig. 3 shows annotation results for the T wave detected with a CWT transform at 3.5Hz (left) and 2.5Hz (right). The T wave detected on the 2.5Hz CWT spectrum has wider boundaries compared to the 3.5Hz spectrum.</a:t>
            </a:r>
            <a:endParaRPr lang="ru-RU" sz="70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57263" rtl="0" eaLnBrk="1" fontAlgn="base" latinLnBrk="0" hangingPunct="1">
          <a:lnSpc>
            <a:spcPct val="100000"/>
          </a:lnSpc>
          <a:spcBef>
            <a:spcPct val="0"/>
          </a:spcBef>
          <a:spcAft>
            <a:spcPct val="0"/>
          </a:spcAft>
          <a:buClrTx/>
          <a:buSzTx/>
          <a:buFontTx/>
          <a:buNone/>
          <a:tabLst/>
          <a:defRPr kumimoji="0" lang="ru-RU" sz="19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57263" rtl="0" eaLnBrk="1" fontAlgn="base" latinLnBrk="0" hangingPunct="1">
          <a:lnSpc>
            <a:spcPct val="100000"/>
          </a:lnSpc>
          <a:spcBef>
            <a:spcPct val="0"/>
          </a:spcBef>
          <a:spcAft>
            <a:spcPct val="0"/>
          </a:spcAft>
          <a:buClrTx/>
          <a:buSzTx/>
          <a:buFontTx/>
          <a:buNone/>
          <a:tabLst/>
          <a:defRPr kumimoji="0" lang="ru-RU" sz="19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6079</TotalTime>
  <Words>1094</Words>
  <Application>Microsoft Office PowerPoint</Application>
  <PresentationFormat>Лист A4 (210x297 мм)</PresentationFormat>
  <Paragraphs>31</Paragraphs>
  <Slides>1</Slides>
  <Notes>1</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vt:i4>
      </vt:variant>
    </vt:vector>
  </HeadingPairs>
  <TitlesOfParts>
    <vt:vector size="4" baseType="lpstr">
      <vt:lpstr>Arial</vt:lpstr>
      <vt:lpstr>Times New Roman</vt:lpstr>
      <vt:lpstr>Default Design</vt:lpstr>
      <vt:lpstr>Слайд 1</vt:lpstr>
    </vt:vector>
  </TitlesOfParts>
  <Company>University of Cambridge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yc274</dc:creator>
  <cp:lastModifiedBy>y</cp:lastModifiedBy>
  <cp:revision>36</cp:revision>
  <dcterms:created xsi:type="dcterms:W3CDTF">2006-02-27T16:41:45Z</dcterms:created>
  <dcterms:modified xsi:type="dcterms:W3CDTF">2007-10-23T06:48:38Z</dcterms:modified>
</cp:coreProperties>
</file>